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Proxima Nova" panose="020B0604020202020204" charset="0"/>
      <p:regular r:id="rId12"/>
    </p:embeddedFont>
    <p:embeddedFont>
      <p:font typeface="Proxima Nova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15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2.svg"/><Relationship Id="rId5" Type="http://schemas.openxmlformats.org/officeDocument/2006/relationships/image" Target="../media/image13.svg"/><Relationship Id="rId10" Type="http://schemas.openxmlformats.org/officeDocument/2006/relationships/image" Target="../media/image1.png"/><Relationship Id="rId4" Type="http://schemas.openxmlformats.org/officeDocument/2006/relationships/image" Target="../media/image12.png"/><Relationship Id="rId9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900000">
            <a:off x="-2636533" y="-3185942"/>
            <a:ext cx="7273962" cy="6996229"/>
          </a:xfrm>
          <a:custGeom>
            <a:avLst/>
            <a:gdLst/>
            <a:ahLst/>
            <a:cxnLst/>
            <a:rect l="l" t="t" r="r" b="b"/>
            <a:pathLst>
              <a:path w="7273962" h="6996229">
                <a:moveTo>
                  <a:pt x="0" y="0"/>
                </a:moveTo>
                <a:lnTo>
                  <a:pt x="7273961" y="0"/>
                </a:lnTo>
                <a:lnTo>
                  <a:pt x="7273961" y="6996229"/>
                </a:lnTo>
                <a:lnTo>
                  <a:pt x="0" y="69962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53143" y="2680250"/>
            <a:ext cx="10867464" cy="8180236"/>
          </a:xfrm>
          <a:custGeom>
            <a:avLst/>
            <a:gdLst/>
            <a:ahLst/>
            <a:cxnLst/>
            <a:rect l="l" t="t" r="r" b="b"/>
            <a:pathLst>
              <a:path w="10867464" h="8180236">
                <a:moveTo>
                  <a:pt x="0" y="0"/>
                </a:moveTo>
                <a:lnTo>
                  <a:pt x="10867464" y="0"/>
                </a:lnTo>
                <a:lnTo>
                  <a:pt x="10867464" y="8180236"/>
                </a:lnTo>
                <a:lnTo>
                  <a:pt x="0" y="81802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4200000">
            <a:off x="13133808" y="6389050"/>
            <a:ext cx="6462252" cy="6286009"/>
          </a:xfrm>
          <a:custGeom>
            <a:avLst/>
            <a:gdLst/>
            <a:ahLst/>
            <a:cxnLst/>
            <a:rect l="l" t="t" r="r" b="b"/>
            <a:pathLst>
              <a:path w="6462252" h="6286009">
                <a:moveTo>
                  <a:pt x="0" y="0"/>
                </a:moveTo>
                <a:lnTo>
                  <a:pt x="6462252" y="0"/>
                </a:lnTo>
                <a:lnTo>
                  <a:pt x="6462252" y="6286008"/>
                </a:lnTo>
                <a:lnTo>
                  <a:pt x="0" y="62860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9311858" y="2642150"/>
            <a:ext cx="8552572" cy="190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60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CEMA HEALTH SYSTEM PRESENTATION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16989" y="5432631"/>
            <a:ext cx="7342311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4"/>
              </a:lnSpc>
            </a:pPr>
            <a:r>
              <a:rPr lang="en-US" sz="4499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Created by: Allan Ojwang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-117387"/>
            <a:ext cx="9365354" cy="10521774"/>
            <a:chOff x="0" y="0"/>
            <a:chExt cx="4060051" cy="45613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0051" cy="4561380"/>
            </a:xfrm>
            <a:custGeom>
              <a:avLst/>
              <a:gdLst/>
              <a:ahLst/>
              <a:cxnLst/>
              <a:rect l="l" t="t" r="r" b="b"/>
              <a:pathLst>
                <a:path w="4060051" h="4561380">
                  <a:moveTo>
                    <a:pt x="0" y="0"/>
                  </a:moveTo>
                  <a:lnTo>
                    <a:pt x="4060051" y="0"/>
                  </a:lnTo>
                  <a:lnTo>
                    <a:pt x="4060051" y="4561380"/>
                  </a:lnTo>
                  <a:lnTo>
                    <a:pt x="0" y="4561380"/>
                  </a:lnTo>
                  <a:close/>
                </a:path>
              </a:pathLst>
            </a:custGeom>
            <a:solidFill>
              <a:srgbClr val="CAE7E4"/>
            </a:solidFill>
          </p:spPr>
        </p:sp>
      </p:grpSp>
      <p:sp>
        <p:nvSpPr>
          <p:cNvPr id="4" name="Freeform 4"/>
          <p:cNvSpPr/>
          <p:nvPr/>
        </p:nvSpPr>
        <p:spPr>
          <a:xfrm rot="78320">
            <a:off x="461369" y="2439953"/>
            <a:ext cx="8446998" cy="8324132"/>
          </a:xfrm>
          <a:custGeom>
            <a:avLst/>
            <a:gdLst/>
            <a:ahLst/>
            <a:cxnLst/>
            <a:rect l="l" t="t" r="r" b="b"/>
            <a:pathLst>
              <a:path w="8446998" h="8324132">
                <a:moveTo>
                  <a:pt x="0" y="0"/>
                </a:moveTo>
                <a:lnTo>
                  <a:pt x="8446998" y="0"/>
                </a:lnTo>
                <a:lnTo>
                  <a:pt x="8446998" y="8324132"/>
                </a:lnTo>
                <a:lnTo>
                  <a:pt x="0" y="83241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055750" y="3413591"/>
            <a:ext cx="7541854" cy="1061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99"/>
              </a:lnSpc>
            </a:pPr>
            <a:r>
              <a:rPr lang="en-US" sz="6799" b="1" spc="67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GET IN TOUCH</a:t>
            </a:r>
          </a:p>
        </p:txBody>
      </p:sp>
      <p:sp>
        <p:nvSpPr>
          <p:cNvPr id="6" name="Freeform 6"/>
          <p:cNvSpPr/>
          <p:nvPr/>
        </p:nvSpPr>
        <p:spPr>
          <a:xfrm>
            <a:off x="9926996" y="5242912"/>
            <a:ext cx="563172" cy="563172"/>
          </a:xfrm>
          <a:custGeom>
            <a:avLst/>
            <a:gdLst/>
            <a:ahLst/>
            <a:cxnLst/>
            <a:rect l="l" t="t" r="r" b="b"/>
            <a:pathLst>
              <a:path w="563172" h="563172">
                <a:moveTo>
                  <a:pt x="0" y="0"/>
                </a:moveTo>
                <a:lnTo>
                  <a:pt x="563173" y="0"/>
                </a:lnTo>
                <a:lnTo>
                  <a:pt x="563173" y="563172"/>
                </a:lnTo>
                <a:lnTo>
                  <a:pt x="0" y="5631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926996" y="5977534"/>
            <a:ext cx="563172" cy="563172"/>
          </a:xfrm>
          <a:custGeom>
            <a:avLst/>
            <a:gdLst/>
            <a:ahLst/>
            <a:cxnLst/>
            <a:rect l="l" t="t" r="r" b="b"/>
            <a:pathLst>
              <a:path w="563172" h="563172">
                <a:moveTo>
                  <a:pt x="0" y="0"/>
                </a:moveTo>
                <a:lnTo>
                  <a:pt x="563173" y="0"/>
                </a:lnTo>
                <a:lnTo>
                  <a:pt x="563173" y="563172"/>
                </a:lnTo>
                <a:lnTo>
                  <a:pt x="0" y="5631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605119" y="5166712"/>
            <a:ext cx="6863731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spc="38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allan.o.ojwang@gmail.com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05119" y="5901407"/>
            <a:ext cx="7111285" cy="64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3"/>
              </a:lnSpc>
            </a:pPr>
            <a:r>
              <a:rPr lang="en-US" sz="3802" spc="38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https://github.com/Allan-Ojwang</a:t>
            </a:r>
          </a:p>
        </p:txBody>
      </p:sp>
      <p:sp>
        <p:nvSpPr>
          <p:cNvPr id="10" name="Freeform 10"/>
          <p:cNvSpPr/>
          <p:nvPr/>
        </p:nvSpPr>
        <p:spPr>
          <a:xfrm rot="7920000">
            <a:off x="14275594" y="8369075"/>
            <a:ext cx="5893518" cy="5732786"/>
          </a:xfrm>
          <a:custGeom>
            <a:avLst/>
            <a:gdLst/>
            <a:ahLst/>
            <a:cxnLst/>
            <a:rect l="l" t="t" r="r" b="b"/>
            <a:pathLst>
              <a:path w="5893518" h="5732786">
                <a:moveTo>
                  <a:pt x="0" y="0"/>
                </a:moveTo>
                <a:lnTo>
                  <a:pt x="5893518" y="0"/>
                </a:lnTo>
                <a:lnTo>
                  <a:pt x="5893518" y="5732786"/>
                </a:lnTo>
                <a:lnTo>
                  <a:pt x="0" y="57327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3900000">
            <a:off x="-3214561" y="-2836555"/>
            <a:ext cx="6429122" cy="6183646"/>
          </a:xfrm>
          <a:custGeom>
            <a:avLst/>
            <a:gdLst/>
            <a:ahLst/>
            <a:cxnLst/>
            <a:rect l="l" t="t" r="r" b="b"/>
            <a:pathLst>
              <a:path w="6429122" h="6183646">
                <a:moveTo>
                  <a:pt x="0" y="0"/>
                </a:moveTo>
                <a:lnTo>
                  <a:pt x="6429122" y="0"/>
                </a:lnTo>
                <a:lnTo>
                  <a:pt x="6429122" y="6183647"/>
                </a:lnTo>
                <a:lnTo>
                  <a:pt x="0" y="618364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4389" y="-194389"/>
            <a:ext cx="18482389" cy="10648009"/>
            <a:chOff x="0" y="0"/>
            <a:chExt cx="8012451" cy="461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12451" cy="4616105"/>
            </a:xfrm>
            <a:custGeom>
              <a:avLst/>
              <a:gdLst/>
              <a:ahLst/>
              <a:cxnLst/>
              <a:rect l="l" t="t" r="r" b="b"/>
              <a:pathLst>
                <a:path w="8012451" h="4616105">
                  <a:moveTo>
                    <a:pt x="0" y="0"/>
                  </a:moveTo>
                  <a:lnTo>
                    <a:pt x="8012451" y="0"/>
                  </a:lnTo>
                  <a:lnTo>
                    <a:pt x="8012451" y="4616105"/>
                  </a:lnTo>
                  <a:lnTo>
                    <a:pt x="0" y="4616105"/>
                  </a:lnTo>
                  <a:close/>
                </a:path>
              </a:pathLst>
            </a:custGeom>
            <a:solidFill>
              <a:srgbClr val="CAE7E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5402822" y="533400"/>
            <a:ext cx="7482357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60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FEATURES OF CEMA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30408" y="1725698"/>
            <a:ext cx="14827184" cy="6636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92"/>
              </a:lnSpc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Cema system offers the following features to enhance your note-taking experience: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User authentication </a:t>
            </a: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i.e. register, login, logout for secure access to data.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CRUD </a:t>
            </a: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operations for client and program entries, allowing you to create, read, update and delete data.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Search and</a:t>
            </a: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3400" b="1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filtering </a:t>
            </a: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of clients, programs and enrollments for easy organization and retrieval of information.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Clean U</a:t>
            </a: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I and excellent UX</a:t>
            </a:r>
          </a:p>
          <a:p>
            <a:pPr algn="l">
              <a:lnSpc>
                <a:spcPts val="5848"/>
              </a:lnSpc>
            </a:pPr>
            <a:endParaRPr lang="en-US" sz="3400">
              <a:solidFill>
                <a:srgbClr val="1C737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" name="Freeform 6"/>
          <p:cNvSpPr/>
          <p:nvPr/>
        </p:nvSpPr>
        <p:spPr>
          <a:xfrm rot="10500000">
            <a:off x="-2524136" y="8477491"/>
            <a:ext cx="5893518" cy="5732786"/>
          </a:xfrm>
          <a:custGeom>
            <a:avLst/>
            <a:gdLst/>
            <a:ahLst/>
            <a:cxnLst/>
            <a:rect l="l" t="t" r="r" b="b"/>
            <a:pathLst>
              <a:path w="5893518" h="5732786">
                <a:moveTo>
                  <a:pt x="0" y="0"/>
                </a:moveTo>
                <a:lnTo>
                  <a:pt x="5893519" y="0"/>
                </a:lnTo>
                <a:lnTo>
                  <a:pt x="5893519" y="5732786"/>
                </a:lnTo>
                <a:lnTo>
                  <a:pt x="0" y="5732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5100000">
            <a:off x="14819493" y="-2463409"/>
            <a:ext cx="6429122" cy="6183646"/>
          </a:xfrm>
          <a:custGeom>
            <a:avLst/>
            <a:gdLst/>
            <a:ahLst/>
            <a:cxnLst/>
            <a:rect l="l" t="t" r="r" b="b"/>
            <a:pathLst>
              <a:path w="6429122" h="6183646">
                <a:moveTo>
                  <a:pt x="0" y="0"/>
                </a:moveTo>
                <a:lnTo>
                  <a:pt x="6429122" y="0"/>
                </a:lnTo>
                <a:lnTo>
                  <a:pt x="6429122" y="6183647"/>
                </a:lnTo>
                <a:lnTo>
                  <a:pt x="0" y="61836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4389" y="-194389"/>
            <a:ext cx="18482389" cy="10648009"/>
            <a:chOff x="0" y="0"/>
            <a:chExt cx="8012451" cy="461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12451" cy="4616105"/>
            </a:xfrm>
            <a:custGeom>
              <a:avLst/>
              <a:gdLst/>
              <a:ahLst/>
              <a:cxnLst/>
              <a:rect l="l" t="t" r="r" b="b"/>
              <a:pathLst>
                <a:path w="8012451" h="4616105">
                  <a:moveTo>
                    <a:pt x="0" y="0"/>
                  </a:moveTo>
                  <a:lnTo>
                    <a:pt x="8012451" y="0"/>
                  </a:lnTo>
                  <a:lnTo>
                    <a:pt x="8012451" y="4616105"/>
                  </a:lnTo>
                  <a:lnTo>
                    <a:pt x="0" y="4616105"/>
                  </a:lnTo>
                  <a:close/>
                </a:path>
              </a:pathLst>
            </a:custGeom>
            <a:solidFill>
              <a:srgbClr val="CAE7E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4976107" y="310409"/>
            <a:ext cx="8335786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60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TECH STACK OF CEMA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19402" y="1986661"/>
            <a:ext cx="8913410" cy="727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48"/>
              </a:lnSpc>
            </a:pPr>
            <a:endParaRPr/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React - JavaScript library for building user interfaces.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TailwindCSS - Utility-first CSS framework for styling the application.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Axios - HTTP client for making API requests.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React Hooks - Used for managing state and lifecycle methods in functional components.</a:t>
            </a:r>
          </a:p>
        </p:txBody>
      </p:sp>
      <p:sp>
        <p:nvSpPr>
          <p:cNvPr id="6" name="Freeform 6"/>
          <p:cNvSpPr/>
          <p:nvPr/>
        </p:nvSpPr>
        <p:spPr>
          <a:xfrm rot="10500000">
            <a:off x="-2524136" y="8477491"/>
            <a:ext cx="5893518" cy="5732786"/>
          </a:xfrm>
          <a:custGeom>
            <a:avLst/>
            <a:gdLst/>
            <a:ahLst/>
            <a:cxnLst/>
            <a:rect l="l" t="t" r="r" b="b"/>
            <a:pathLst>
              <a:path w="5893518" h="5732786">
                <a:moveTo>
                  <a:pt x="0" y="0"/>
                </a:moveTo>
                <a:lnTo>
                  <a:pt x="5893519" y="0"/>
                </a:lnTo>
                <a:lnTo>
                  <a:pt x="5893519" y="5732786"/>
                </a:lnTo>
                <a:lnTo>
                  <a:pt x="0" y="5732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5100000">
            <a:off x="14819493" y="-2463409"/>
            <a:ext cx="6429122" cy="6183646"/>
          </a:xfrm>
          <a:custGeom>
            <a:avLst/>
            <a:gdLst/>
            <a:ahLst/>
            <a:cxnLst/>
            <a:rect l="l" t="t" r="r" b="b"/>
            <a:pathLst>
              <a:path w="6429122" h="6183646">
                <a:moveTo>
                  <a:pt x="0" y="0"/>
                </a:moveTo>
                <a:lnTo>
                  <a:pt x="6429122" y="0"/>
                </a:lnTo>
                <a:lnTo>
                  <a:pt x="6429122" y="6183647"/>
                </a:lnTo>
                <a:lnTo>
                  <a:pt x="0" y="61836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432812" y="2205736"/>
            <a:ext cx="8913410" cy="5071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48"/>
              </a:lnSpc>
            </a:pPr>
            <a:endParaRPr/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Node.js - Backend to handle API requests for creating and managing data.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JWT (JSON Web Tokens) - Authentication method to secure API endpoints.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SQLite - Database to store data.</a:t>
            </a:r>
          </a:p>
          <a:p>
            <a:pPr algn="l">
              <a:lnSpc>
                <a:spcPts val="5848"/>
              </a:lnSpc>
            </a:pPr>
            <a:endParaRPr lang="en-US" sz="3400">
              <a:solidFill>
                <a:srgbClr val="1C737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545053" y="2110486"/>
            <a:ext cx="2862107" cy="62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3999" b="1" u="sng" spc="39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BACKEND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458464" y="2091436"/>
            <a:ext cx="2862107" cy="62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3999" b="1" u="sng" spc="39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FRONTEND</a:t>
            </a:r>
          </a:p>
        </p:txBody>
      </p:sp>
      <p:sp>
        <p:nvSpPr>
          <p:cNvPr id="11" name="AutoShape 11"/>
          <p:cNvSpPr/>
          <p:nvPr/>
        </p:nvSpPr>
        <p:spPr>
          <a:xfrm>
            <a:off x="9528062" y="1897380"/>
            <a:ext cx="0" cy="744474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4389" y="-194389"/>
            <a:ext cx="18482389" cy="10648009"/>
            <a:chOff x="0" y="0"/>
            <a:chExt cx="8012451" cy="461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12451" cy="4616105"/>
            </a:xfrm>
            <a:custGeom>
              <a:avLst/>
              <a:gdLst/>
              <a:ahLst/>
              <a:cxnLst/>
              <a:rect l="l" t="t" r="r" b="b"/>
              <a:pathLst>
                <a:path w="8012451" h="4616105">
                  <a:moveTo>
                    <a:pt x="0" y="0"/>
                  </a:moveTo>
                  <a:lnTo>
                    <a:pt x="8012451" y="0"/>
                  </a:lnTo>
                  <a:lnTo>
                    <a:pt x="8012451" y="4616105"/>
                  </a:lnTo>
                  <a:lnTo>
                    <a:pt x="0" y="4616105"/>
                  </a:lnTo>
                  <a:close/>
                </a:path>
              </a:pathLst>
            </a:custGeom>
            <a:solidFill>
              <a:srgbClr val="CAE7E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4701421" y="533400"/>
            <a:ext cx="8885159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60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CEMA’S API ENDPOINTS</a:t>
            </a:r>
          </a:p>
        </p:txBody>
      </p:sp>
      <p:sp>
        <p:nvSpPr>
          <p:cNvPr id="5" name="Freeform 5"/>
          <p:cNvSpPr/>
          <p:nvPr/>
        </p:nvSpPr>
        <p:spPr>
          <a:xfrm rot="10500000">
            <a:off x="-2524136" y="8477491"/>
            <a:ext cx="5893518" cy="5732786"/>
          </a:xfrm>
          <a:custGeom>
            <a:avLst/>
            <a:gdLst/>
            <a:ahLst/>
            <a:cxnLst/>
            <a:rect l="l" t="t" r="r" b="b"/>
            <a:pathLst>
              <a:path w="5893518" h="5732786">
                <a:moveTo>
                  <a:pt x="0" y="0"/>
                </a:moveTo>
                <a:lnTo>
                  <a:pt x="5893519" y="0"/>
                </a:lnTo>
                <a:lnTo>
                  <a:pt x="5893519" y="5732786"/>
                </a:lnTo>
                <a:lnTo>
                  <a:pt x="0" y="5732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5100000">
            <a:off x="14819493" y="-2463409"/>
            <a:ext cx="6429122" cy="6183646"/>
          </a:xfrm>
          <a:custGeom>
            <a:avLst/>
            <a:gdLst/>
            <a:ahLst/>
            <a:cxnLst/>
            <a:rect l="l" t="t" r="r" b="b"/>
            <a:pathLst>
              <a:path w="6429122" h="6183646">
                <a:moveTo>
                  <a:pt x="0" y="0"/>
                </a:moveTo>
                <a:lnTo>
                  <a:pt x="6429122" y="0"/>
                </a:lnTo>
                <a:lnTo>
                  <a:pt x="6429122" y="6183647"/>
                </a:lnTo>
                <a:lnTo>
                  <a:pt x="0" y="61836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96660" y="1495044"/>
            <a:ext cx="16160475" cy="394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9"/>
              </a:lnSpc>
            </a:pPr>
            <a:r>
              <a:rPr lang="en-US" sz="3999" spc="15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🩺 </a:t>
            </a:r>
            <a:r>
              <a:rPr lang="en-US" sz="3999" b="1" spc="15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Authentication Routes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 b="1" spc="14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POST /api/auth/signup</a:t>
            </a:r>
            <a:r>
              <a:rPr lang="en-US" sz="3600" spc="14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Register a new doctor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 b="1" spc="14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POST /api/auth/signin</a:t>
            </a:r>
            <a:r>
              <a:rPr lang="en-US" sz="3600" spc="14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Authenticate doctor (login)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 b="1" spc="14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POST /api/auth/refresh-token</a:t>
            </a:r>
            <a:r>
              <a:rPr lang="en-US" sz="3600" spc="14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Refresh access token using refresh token</a:t>
            </a:r>
          </a:p>
          <a:p>
            <a:pPr algn="r">
              <a:lnSpc>
                <a:spcPts val="6192"/>
              </a:lnSpc>
            </a:pPr>
            <a:endParaRPr lang="en-US" sz="3600" spc="14">
              <a:solidFill>
                <a:srgbClr val="1C737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5019675"/>
            <a:ext cx="15828436" cy="470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7"/>
              </a:lnSpc>
            </a:pPr>
            <a:r>
              <a:rPr lang="en-US" sz="3899" b="1" spc="15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📝 Enrollment Routes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 b="1" spc="14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POST /api/enrollments</a:t>
            </a:r>
            <a:r>
              <a:rPr lang="en-US" sz="3600" spc="14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Enroll a user in a program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 b="1" spc="14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GET /api/enrollments</a:t>
            </a:r>
            <a:r>
              <a:rPr lang="en-US" sz="3600" spc="14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Retrieve all enrollments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 b="1" spc="14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PUT /api/enrollments/:id</a:t>
            </a:r>
            <a:r>
              <a:rPr lang="en-US" sz="3600" spc="14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Update enrollment by ID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 b="1" spc="14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DELETE /api/enrollments/:id</a:t>
            </a:r>
            <a:r>
              <a:rPr lang="en-US" sz="3600" spc="14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Delete enrollment by ID</a:t>
            </a:r>
          </a:p>
          <a:p>
            <a:pPr algn="r">
              <a:lnSpc>
                <a:spcPts val="6192"/>
              </a:lnSpc>
            </a:pPr>
            <a:endParaRPr lang="en-US" sz="3600" spc="14">
              <a:solidFill>
                <a:srgbClr val="1C737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4389" y="-194389"/>
            <a:ext cx="18482389" cy="10648009"/>
            <a:chOff x="0" y="0"/>
            <a:chExt cx="8012451" cy="461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12451" cy="4616105"/>
            </a:xfrm>
            <a:custGeom>
              <a:avLst/>
              <a:gdLst/>
              <a:ahLst/>
              <a:cxnLst/>
              <a:rect l="l" t="t" r="r" b="b"/>
              <a:pathLst>
                <a:path w="8012451" h="4616105">
                  <a:moveTo>
                    <a:pt x="0" y="0"/>
                  </a:moveTo>
                  <a:lnTo>
                    <a:pt x="8012451" y="0"/>
                  </a:lnTo>
                  <a:lnTo>
                    <a:pt x="8012451" y="4616105"/>
                  </a:lnTo>
                  <a:lnTo>
                    <a:pt x="0" y="4616105"/>
                  </a:lnTo>
                  <a:close/>
                </a:path>
              </a:pathLst>
            </a:custGeom>
            <a:solidFill>
              <a:srgbClr val="CAE7E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4701421" y="533400"/>
            <a:ext cx="8885159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60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CEMA’S API ENDPOINTS</a:t>
            </a:r>
          </a:p>
        </p:txBody>
      </p:sp>
      <p:sp>
        <p:nvSpPr>
          <p:cNvPr id="5" name="Freeform 5"/>
          <p:cNvSpPr/>
          <p:nvPr/>
        </p:nvSpPr>
        <p:spPr>
          <a:xfrm rot="10500000">
            <a:off x="-2524136" y="8477491"/>
            <a:ext cx="5893518" cy="5732786"/>
          </a:xfrm>
          <a:custGeom>
            <a:avLst/>
            <a:gdLst/>
            <a:ahLst/>
            <a:cxnLst/>
            <a:rect l="l" t="t" r="r" b="b"/>
            <a:pathLst>
              <a:path w="5893518" h="5732786">
                <a:moveTo>
                  <a:pt x="0" y="0"/>
                </a:moveTo>
                <a:lnTo>
                  <a:pt x="5893519" y="0"/>
                </a:lnTo>
                <a:lnTo>
                  <a:pt x="5893519" y="5732786"/>
                </a:lnTo>
                <a:lnTo>
                  <a:pt x="0" y="5732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6988242">
            <a:off x="14819493" y="-2463409"/>
            <a:ext cx="6429122" cy="6183646"/>
          </a:xfrm>
          <a:custGeom>
            <a:avLst/>
            <a:gdLst/>
            <a:ahLst/>
            <a:cxnLst/>
            <a:rect l="l" t="t" r="r" b="b"/>
            <a:pathLst>
              <a:path w="6429122" h="6183646">
                <a:moveTo>
                  <a:pt x="0" y="0"/>
                </a:moveTo>
                <a:lnTo>
                  <a:pt x="6429122" y="0"/>
                </a:lnTo>
                <a:lnTo>
                  <a:pt x="6429122" y="6183647"/>
                </a:lnTo>
                <a:lnTo>
                  <a:pt x="0" y="61836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0" y="2050306"/>
            <a:ext cx="10081666" cy="4337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POST /api/clients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Register a new client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GET /api/clients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Retrieve all clients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GET /api/clients/:id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Retrieve client by ID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DELETE /api/clients/:id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Delete client by ID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GET /api/clients/count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Count all clients</a:t>
            </a:r>
          </a:p>
          <a:p>
            <a:pPr algn="r">
              <a:lnSpc>
                <a:spcPts val="5848"/>
              </a:lnSpc>
            </a:pPr>
            <a:endParaRPr lang="en-US" sz="3400" spc="13">
              <a:solidFill>
                <a:srgbClr val="1C737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044249" y="5761163"/>
            <a:ext cx="12005112" cy="4337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48"/>
              </a:lnSpc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📚 Program Routes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POST /api/api/programs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Create a new program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GET /api/programs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Retrieve all programs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DELETE /api/programs/:id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Delete program by ID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PUT /api/programs/:id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Update program by ID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GET /api/programs/active-count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Count active programs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336541" y="2050306"/>
            <a:ext cx="9241195" cy="3604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GET /api/clients/count/age-group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Count clients by age group (18-30, 31-50, 51+)</a:t>
            </a:r>
          </a:p>
          <a:p>
            <a:pPr marL="734061" lvl="1" indent="-367031" algn="l">
              <a:lnSpc>
                <a:spcPts val="5848"/>
              </a:lnSpc>
              <a:buFont typeface="Arial"/>
              <a:buChar char="•"/>
            </a:pPr>
            <a:r>
              <a:rPr lang="en-US" sz="3400" b="1" spc="13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GET /api/clients/count/gender</a:t>
            </a:r>
            <a:r>
              <a:rPr lang="en-US" sz="3400" spc="13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— Count clients by gender</a:t>
            </a:r>
          </a:p>
          <a:p>
            <a:pPr algn="r">
              <a:lnSpc>
                <a:spcPts val="5848"/>
              </a:lnSpc>
            </a:pPr>
            <a:endParaRPr lang="en-US" sz="3400" spc="13">
              <a:solidFill>
                <a:srgbClr val="1C737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836339" y="1405963"/>
            <a:ext cx="3572933" cy="714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92"/>
              </a:lnSpc>
            </a:pPr>
            <a:r>
              <a:rPr lang="en-US" sz="3600" b="1" spc="14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👥 Client Routes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4389" y="-194389"/>
            <a:ext cx="18482389" cy="10648009"/>
            <a:chOff x="0" y="0"/>
            <a:chExt cx="8012451" cy="461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12451" cy="4616105"/>
            </a:xfrm>
            <a:custGeom>
              <a:avLst/>
              <a:gdLst/>
              <a:ahLst/>
              <a:cxnLst/>
              <a:rect l="l" t="t" r="r" b="b"/>
              <a:pathLst>
                <a:path w="8012451" h="4616105">
                  <a:moveTo>
                    <a:pt x="0" y="0"/>
                  </a:moveTo>
                  <a:lnTo>
                    <a:pt x="8012451" y="0"/>
                  </a:lnTo>
                  <a:lnTo>
                    <a:pt x="8012451" y="4616105"/>
                  </a:lnTo>
                  <a:lnTo>
                    <a:pt x="0" y="4616105"/>
                  </a:lnTo>
                  <a:close/>
                </a:path>
              </a:pathLst>
            </a:custGeom>
            <a:solidFill>
              <a:srgbClr val="CAE7E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4157796" y="533400"/>
            <a:ext cx="9972408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60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PREREQUISITES FOR CEMA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30408" y="1697123"/>
            <a:ext cx="14827184" cy="6118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9"/>
              </a:lnSpc>
            </a:pPr>
            <a:r>
              <a:rPr lang="en-US" sz="3999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Before setting up the system, ensure that you have the following prerequisites installed on your system:</a:t>
            </a:r>
          </a:p>
          <a:p>
            <a:pPr marL="777240" lvl="1" indent="-388620" algn="l">
              <a:lnSpc>
                <a:spcPts val="7308"/>
              </a:lnSpc>
              <a:buFont typeface="Arial"/>
              <a:buChar char="•"/>
            </a:pPr>
            <a:r>
              <a:rPr lang="en-US" sz="3600" b="1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Node.js</a:t>
            </a: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for running the backend application.</a:t>
            </a:r>
          </a:p>
          <a:p>
            <a:pPr marL="777240" lvl="1" indent="-388620" algn="l">
              <a:lnSpc>
                <a:spcPts val="7308"/>
              </a:lnSpc>
              <a:buFont typeface="Arial"/>
              <a:buChar char="•"/>
            </a:pPr>
            <a:r>
              <a:rPr lang="en-US" sz="3600" b="1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React</a:t>
            </a: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 for running the frontend application.</a:t>
            </a:r>
          </a:p>
          <a:p>
            <a:pPr marL="777240" lvl="1" indent="-388620" algn="l">
              <a:lnSpc>
                <a:spcPts val="7308"/>
              </a:lnSpc>
              <a:buFont typeface="Arial"/>
              <a:buChar char="•"/>
            </a:pPr>
            <a:r>
              <a:rPr lang="en-US" sz="3600" b="1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npm (Node Package Manager)</a:t>
            </a: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 to manage the project dependencies.</a:t>
            </a:r>
          </a:p>
          <a:p>
            <a:pPr marL="777240" lvl="1" indent="-388620" algn="l">
              <a:lnSpc>
                <a:spcPts val="7308"/>
              </a:lnSpc>
              <a:buFont typeface="Arial"/>
              <a:buChar char="•"/>
            </a:pPr>
            <a:r>
              <a:rPr lang="en-US" sz="3600" b="1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Git </a:t>
            </a: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for cloning the CEMA repositories</a:t>
            </a:r>
          </a:p>
          <a:p>
            <a:pPr algn="l">
              <a:lnSpc>
                <a:spcPts val="5848"/>
              </a:lnSpc>
            </a:pPr>
            <a:endParaRPr lang="en-US" sz="3600">
              <a:solidFill>
                <a:srgbClr val="1C737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" name="Freeform 6"/>
          <p:cNvSpPr/>
          <p:nvPr/>
        </p:nvSpPr>
        <p:spPr>
          <a:xfrm rot="10500000">
            <a:off x="-2524136" y="8477491"/>
            <a:ext cx="5893518" cy="5732786"/>
          </a:xfrm>
          <a:custGeom>
            <a:avLst/>
            <a:gdLst/>
            <a:ahLst/>
            <a:cxnLst/>
            <a:rect l="l" t="t" r="r" b="b"/>
            <a:pathLst>
              <a:path w="5893518" h="5732786">
                <a:moveTo>
                  <a:pt x="0" y="0"/>
                </a:moveTo>
                <a:lnTo>
                  <a:pt x="5893519" y="0"/>
                </a:lnTo>
                <a:lnTo>
                  <a:pt x="5893519" y="5732786"/>
                </a:lnTo>
                <a:lnTo>
                  <a:pt x="0" y="5732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5100000">
            <a:off x="14819493" y="-2463409"/>
            <a:ext cx="6429122" cy="6183646"/>
          </a:xfrm>
          <a:custGeom>
            <a:avLst/>
            <a:gdLst/>
            <a:ahLst/>
            <a:cxnLst/>
            <a:rect l="l" t="t" r="r" b="b"/>
            <a:pathLst>
              <a:path w="6429122" h="6183646">
                <a:moveTo>
                  <a:pt x="0" y="0"/>
                </a:moveTo>
                <a:lnTo>
                  <a:pt x="6429122" y="0"/>
                </a:lnTo>
                <a:lnTo>
                  <a:pt x="6429122" y="6183647"/>
                </a:lnTo>
                <a:lnTo>
                  <a:pt x="0" y="61836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4389" y="-194389"/>
            <a:ext cx="18482389" cy="10648009"/>
            <a:chOff x="0" y="0"/>
            <a:chExt cx="8012451" cy="461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12451" cy="4616105"/>
            </a:xfrm>
            <a:custGeom>
              <a:avLst/>
              <a:gdLst/>
              <a:ahLst/>
              <a:cxnLst/>
              <a:rect l="l" t="t" r="r" b="b"/>
              <a:pathLst>
                <a:path w="8012451" h="4616105">
                  <a:moveTo>
                    <a:pt x="0" y="0"/>
                  </a:moveTo>
                  <a:lnTo>
                    <a:pt x="8012451" y="0"/>
                  </a:lnTo>
                  <a:lnTo>
                    <a:pt x="8012451" y="4616105"/>
                  </a:lnTo>
                  <a:lnTo>
                    <a:pt x="0" y="4616105"/>
                  </a:lnTo>
                  <a:close/>
                </a:path>
              </a:pathLst>
            </a:custGeom>
            <a:solidFill>
              <a:srgbClr val="CAE7E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917502" y="533400"/>
            <a:ext cx="10452996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60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SETUP AND RUNNING CEMA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33214" y="1285875"/>
            <a:ext cx="14827184" cy="867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7"/>
              </a:lnSpc>
            </a:pPr>
            <a:r>
              <a:rPr lang="en-US" sz="3899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To set up and run the app on your local machine, start by setting up the backend, follow these steps: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Clone the repository:    https://github.com/Allan-Ojwang/CEMA-Health-App.git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Go to the backend directory - cd backend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 dependencies: npm install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Set up environment variables: Copy the .env.example file to .env and configure the following variables: </a:t>
            </a:r>
          </a:p>
          <a:p>
            <a:pPr marL="1554480" lvl="2" indent="-518160" algn="l">
              <a:lnSpc>
                <a:spcPts val="6192"/>
              </a:lnSpc>
              <a:buFont typeface="Arial"/>
              <a:buChar char="⚬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JWT_SECRET=your_jwt_secret</a:t>
            </a:r>
          </a:p>
          <a:p>
            <a:pPr marL="1554480" lvl="2" indent="-518160" algn="l">
              <a:lnSpc>
                <a:spcPts val="6192"/>
              </a:lnSpc>
              <a:buFont typeface="Arial"/>
              <a:buChar char="⚬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REFRESH_TOKEN_SECRET=your_refresh_token_secret 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Run the backend app -   npm run dev</a:t>
            </a:r>
          </a:p>
        </p:txBody>
      </p:sp>
      <p:sp>
        <p:nvSpPr>
          <p:cNvPr id="6" name="Freeform 6"/>
          <p:cNvSpPr/>
          <p:nvPr/>
        </p:nvSpPr>
        <p:spPr>
          <a:xfrm rot="10500000">
            <a:off x="-2386606" y="8752550"/>
            <a:ext cx="5893518" cy="5732786"/>
          </a:xfrm>
          <a:custGeom>
            <a:avLst/>
            <a:gdLst/>
            <a:ahLst/>
            <a:cxnLst/>
            <a:rect l="l" t="t" r="r" b="b"/>
            <a:pathLst>
              <a:path w="5893518" h="5732786">
                <a:moveTo>
                  <a:pt x="0" y="0"/>
                </a:moveTo>
                <a:lnTo>
                  <a:pt x="5893519" y="0"/>
                </a:lnTo>
                <a:lnTo>
                  <a:pt x="5893519" y="5732786"/>
                </a:lnTo>
                <a:lnTo>
                  <a:pt x="0" y="5732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5100000">
            <a:off x="14819493" y="-2463409"/>
            <a:ext cx="6429122" cy="6183646"/>
          </a:xfrm>
          <a:custGeom>
            <a:avLst/>
            <a:gdLst/>
            <a:ahLst/>
            <a:cxnLst/>
            <a:rect l="l" t="t" r="r" b="b"/>
            <a:pathLst>
              <a:path w="6429122" h="6183646">
                <a:moveTo>
                  <a:pt x="0" y="0"/>
                </a:moveTo>
                <a:lnTo>
                  <a:pt x="6429122" y="0"/>
                </a:lnTo>
                <a:lnTo>
                  <a:pt x="6429122" y="6183647"/>
                </a:lnTo>
                <a:lnTo>
                  <a:pt x="0" y="61836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4389" y="-194389"/>
            <a:ext cx="18482389" cy="10648009"/>
            <a:chOff x="0" y="0"/>
            <a:chExt cx="8012451" cy="461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12451" cy="4616105"/>
            </a:xfrm>
            <a:custGeom>
              <a:avLst/>
              <a:gdLst/>
              <a:ahLst/>
              <a:cxnLst/>
              <a:rect l="l" t="t" r="r" b="b"/>
              <a:pathLst>
                <a:path w="8012451" h="4616105">
                  <a:moveTo>
                    <a:pt x="0" y="0"/>
                  </a:moveTo>
                  <a:lnTo>
                    <a:pt x="8012451" y="0"/>
                  </a:lnTo>
                  <a:lnTo>
                    <a:pt x="8012451" y="4616105"/>
                  </a:lnTo>
                  <a:lnTo>
                    <a:pt x="0" y="4616105"/>
                  </a:lnTo>
                  <a:close/>
                </a:path>
              </a:pathLst>
            </a:custGeom>
            <a:solidFill>
              <a:srgbClr val="CAE7E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917502" y="533400"/>
            <a:ext cx="10452996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60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SETUP AND RUNNING CEMA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33214" y="1670958"/>
            <a:ext cx="14827184" cy="3990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07"/>
              </a:lnSpc>
            </a:pPr>
            <a:r>
              <a:rPr lang="en-US" sz="3899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To finish the setup you open another terminal and follow these steps: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Go to the frontend directory - cd frontend 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 dependencies: npm install</a:t>
            </a:r>
          </a:p>
          <a:p>
            <a:pPr marL="777240" lvl="1" indent="-388620" algn="l">
              <a:lnSpc>
                <a:spcPts val="6192"/>
              </a:lnSpc>
              <a:buFont typeface="Arial"/>
              <a:buChar char="•"/>
            </a:pPr>
            <a:r>
              <a:rPr lang="en-US" sz="3600">
                <a:solidFill>
                  <a:srgbClr val="1C7378"/>
                </a:solidFill>
                <a:latin typeface="Proxima Nova"/>
                <a:ea typeface="Proxima Nova"/>
                <a:cs typeface="Proxima Nova"/>
                <a:sym typeface="Proxima Nova"/>
              </a:rPr>
              <a:t>Run the frontend app -   npm run dev</a:t>
            </a:r>
          </a:p>
        </p:txBody>
      </p:sp>
      <p:sp>
        <p:nvSpPr>
          <p:cNvPr id="6" name="Freeform 6"/>
          <p:cNvSpPr/>
          <p:nvPr/>
        </p:nvSpPr>
        <p:spPr>
          <a:xfrm rot="10500000">
            <a:off x="-2386606" y="8752550"/>
            <a:ext cx="5893518" cy="5732786"/>
          </a:xfrm>
          <a:custGeom>
            <a:avLst/>
            <a:gdLst/>
            <a:ahLst/>
            <a:cxnLst/>
            <a:rect l="l" t="t" r="r" b="b"/>
            <a:pathLst>
              <a:path w="5893518" h="5732786">
                <a:moveTo>
                  <a:pt x="0" y="0"/>
                </a:moveTo>
                <a:lnTo>
                  <a:pt x="5893519" y="0"/>
                </a:lnTo>
                <a:lnTo>
                  <a:pt x="5893519" y="5732786"/>
                </a:lnTo>
                <a:lnTo>
                  <a:pt x="0" y="5732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5100000">
            <a:off x="14819493" y="-2463409"/>
            <a:ext cx="6429122" cy="6183646"/>
          </a:xfrm>
          <a:custGeom>
            <a:avLst/>
            <a:gdLst/>
            <a:ahLst/>
            <a:cxnLst/>
            <a:rect l="l" t="t" r="r" b="b"/>
            <a:pathLst>
              <a:path w="6429122" h="6183646">
                <a:moveTo>
                  <a:pt x="0" y="0"/>
                </a:moveTo>
                <a:lnTo>
                  <a:pt x="6429122" y="0"/>
                </a:lnTo>
                <a:lnTo>
                  <a:pt x="6429122" y="6183647"/>
                </a:lnTo>
                <a:lnTo>
                  <a:pt x="0" y="61836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4389" y="-194389"/>
            <a:ext cx="18482389" cy="10648009"/>
            <a:chOff x="0" y="0"/>
            <a:chExt cx="8012451" cy="461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12451" cy="4616105"/>
            </a:xfrm>
            <a:custGeom>
              <a:avLst/>
              <a:gdLst/>
              <a:ahLst/>
              <a:cxnLst/>
              <a:rect l="l" t="t" r="r" b="b"/>
              <a:pathLst>
                <a:path w="8012451" h="4616105">
                  <a:moveTo>
                    <a:pt x="0" y="0"/>
                  </a:moveTo>
                  <a:lnTo>
                    <a:pt x="8012451" y="0"/>
                  </a:lnTo>
                  <a:lnTo>
                    <a:pt x="8012451" y="4616105"/>
                  </a:lnTo>
                  <a:lnTo>
                    <a:pt x="0" y="4616105"/>
                  </a:lnTo>
                  <a:close/>
                </a:path>
              </a:pathLst>
            </a:custGeom>
            <a:solidFill>
              <a:srgbClr val="CAE7E4"/>
            </a:solidFill>
          </p:spPr>
        </p:sp>
      </p:grpSp>
      <p:sp>
        <p:nvSpPr>
          <p:cNvPr id="4" name="Freeform 4"/>
          <p:cNvSpPr/>
          <p:nvPr/>
        </p:nvSpPr>
        <p:spPr>
          <a:xfrm rot="10500000">
            <a:off x="-2386606" y="8752550"/>
            <a:ext cx="5893518" cy="5732786"/>
          </a:xfrm>
          <a:custGeom>
            <a:avLst/>
            <a:gdLst/>
            <a:ahLst/>
            <a:cxnLst/>
            <a:rect l="l" t="t" r="r" b="b"/>
            <a:pathLst>
              <a:path w="5893518" h="5732786">
                <a:moveTo>
                  <a:pt x="0" y="0"/>
                </a:moveTo>
                <a:lnTo>
                  <a:pt x="5893519" y="0"/>
                </a:lnTo>
                <a:lnTo>
                  <a:pt x="5893519" y="5732786"/>
                </a:lnTo>
                <a:lnTo>
                  <a:pt x="0" y="57327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100000">
            <a:off x="14819493" y="-2463409"/>
            <a:ext cx="6429122" cy="6183646"/>
          </a:xfrm>
          <a:custGeom>
            <a:avLst/>
            <a:gdLst/>
            <a:ahLst/>
            <a:cxnLst/>
            <a:rect l="l" t="t" r="r" b="b"/>
            <a:pathLst>
              <a:path w="6429122" h="6183646">
                <a:moveTo>
                  <a:pt x="0" y="0"/>
                </a:moveTo>
                <a:lnTo>
                  <a:pt x="6429122" y="0"/>
                </a:lnTo>
                <a:lnTo>
                  <a:pt x="6429122" y="6183647"/>
                </a:lnTo>
                <a:lnTo>
                  <a:pt x="0" y="61836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36172" y="533400"/>
            <a:ext cx="2421267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6000" b="1" spc="60">
                <a:solidFill>
                  <a:srgbClr val="1C7378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DEMO</a:t>
            </a:r>
          </a:p>
        </p:txBody>
      </p:sp>
      <p:pic>
        <p:nvPicPr>
          <p:cNvPr id="10" name="dem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CD94EE2D-6AAE-B7F2-B754-E1AE700B86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676400" y="1485900"/>
            <a:ext cx="14935200" cy="8401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634</Words>
  <Application>Microsoft Office PowerPoint</Application>
  <PresentationFormat>Custom</PresentationFormat>
  <Paragraphs>69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Proxima Nova</vt:lpstr>
      <vt:lpstr>Arial</vt:lpstr>
      <vt:lpstr>Proxima Nova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Orange Blue Creative Healthcare Facility Presentation</dc:title>
  <dc:creator>USER</dc:creator>
  <cp:lastModifiedBy>Randy Baraka</cp:lastModifiedBy>
  <cp:revision>3</cp:revision>
  <dcterms:created xsi:type="dcterms:W3CDTF">2006-08-16T00:00:00Z</dcterms:created>
  <dcterms:modified xsi:type="dcterms:W3CDTF">2025-04-27T19:13:27Z</dcterms:modified>
  <dc:identifier>DAGl1OeAv70</dc:identifier>
</cp:coreProperties>
</file>

<file path=docProps/thumbnail.jpeg>
</file>